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8" r:id="rId3"/>
    <p:sldId id="261" r:id="rId4"/>
    <p:sldId id="284" r:id="rId5"/>
    <p:sldId id="262" r:id="rId6"/>
    <p:sldId id="282" r:id="rId7"/>
    <p:sldId id="286" r:id="rId8"/>
    <p:sldId id="287" r:id="rId9"/>
    <p:sldId id="279" r:id="rId10"/>
    <p:sldId id="280" r:id="rId11"/>
    <p:sldId id="288" r:id="rId12"/>
    <p:sldId id="278" r:id="rId13"/>
    <p:sldId id="275" r:id="rId14"/>
    <p:sldId id="274" r:id="rId15"/>
  </p:sldIdLst>
  <p:sldSz cx="18288000" cy="10287000"/>
  <p:notesSz cx="6858000" cy="9144000"/>
  <p:embeddedFontLst>
    <p:embeddedFont>
      <p:font typeface="Archivo Black" panose="020B0604020202020204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2692B0-DC04-4750-A100-9D9F37C0A4DF}">
  <a:tblStyle styleId="{782692B0-DC04-4750-A100-9D9F37C0A4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2"/>
    <p:restoredTop sz="78021" autoAdjust="0"/>
  </p:normalViewPr>
  <p:slideViewPr>
    <p:cSldViewPr snapToGrid="0">
      <p:cViewPr varScale="1">
        <p:scale>
          <a:sx n="57" d="100"/>
          <a:sy n="57" d="100"/>
        </p:scale>
        <p:origin x="4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185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61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3" name="Google Shape;6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72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fine-tuning all weights vs just </a:t>
            </a:r>
            <a:r>
              <a:rPr lang="en-US" sz="11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upsampling</a:t>
            </a:r>
            <a:endParaRPr dirty="0"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993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Tested on 40 minutes of test data</a:t>
            </a:r>
            <a:endParaRPr dirty="0"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72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74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8.png"/><Relationship Id="rId5" Type="http://schemas.microsoft.com/office/2007/relationships/media" Target="../media/media3.wav"/><Relationship Id="rId10" Type="http://schemas.openxmlformats.org/officeDocument/2006/relationships/image" Target="../media/image7.png"/><Relationship Id="rId4" Type="http://schemas.openxmlformats.org/officeDocument/2006/relationships/audio" Target="../media/media2.wav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slideLayout" Target="../slideLayouts/slideLayout1.xml"/><Relationship Id="rId3" Type="http://schemas.microsoft.com/office/2007/relationships/media" Target="../media/media5.wav"/><Relationship Id="rId7" Type="http://schemas.microsoft.com/office/2007/relationships/media" Target="../media/media7.wav"/><Relationship Id="rId12" Type="http://schemas.openxmlformats.org/officeDocument/2006/relationships/audio" Target="../media/media9.wav"/><Relationship Id="rId2" Type="http://schemas.openxmlformats.org/officeDocument/2006/relationships/audio" Target="../media/media4.wav"/><Relationship Id="rId16" Type="http://schemas.openxmlformats.org/officeDocument/2006/relationships/image" Target="../media/image8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microsoft.com/office/2007/relationships/media" Target="../media/media9.wav"/><Relationship Id="rId5" Type="http://schemas.microsoft.com/office/2007/relationships/media" Target="../media/media6.wav"/><Relationship Id="rId15" Type="http://schemas.openxmlformats.org/officeDocument/2006/relationships/image" Target="../media/image9.png"/><Relationship Id="rId10" Type="http://schemas.openxmlformats.org/officeDocument/2006/relationships/audio" Target="../media/media8.wav"/><Relationship Id="rId4" Type="http://schemas.openxmlformats.org/officeDocument/2006/relationships/audio" Target="../media/media5.wav"/><Relationship Id="rId9" Type="http://schemas.microsoft.com/office/2007/relationships/media" Target="../media/media8.wav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>
            <a:off x="0" y="7619"/>
            <a:ext cx="1364231" cy="1193702"/>
            <a:chOff x="0" y="0"/>
            <a:chExt cx="812800" cy="7112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1364231" y="7619"/>
            <a:ext cx="1364231" cy="1193702"/>
            <a:chOff x="0" y="0"/>
            <a:chExt cx="812800" cy="711200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3"/>
          <p:cNvGrpSpPr/>
          <p:nvPr/>
        </p:nvGrpSpPr>
        <p:grpSpPr>
          <a:xfrm>
            <a:off x="682115" y="1201321"/>
            <a:ext cx="1364231" cy="1193702"/>
            <a:chOff x="0" y="0"/>
            <a:chExt cx="812800" cy="711200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2046346" y="1201321"/>
            <a:ext cx="1364231" cy="1193702"/>
            <a:chOff x="0" y="0"/>
            <a:chExt cx="812800" cy="711200"/>
          </a:xfrm>
        </p:grpSpPr>
        <p:sp>
          <p:nvSpPr>
            <p:cNvPr id="97" name="Google Shape;97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2728462" y="7619"/>
            <a:ext cx="1364231" cy="1193702"/>
            <a:chOff x="0" y="0"/>
            <a:chExt cx="812800" cy="711200"/>
          </a:xfrm>
        </p:grpSpPr>
        <p:sp>
          <p:nvSpPr>
            <p:cNvPr id="100" name="Google Shape;100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" name="Google Shape;102;p13"/>
          <p:cNvCxnSpPr/>
          <p:nvPr/>
        </p:nvCxnSpPr>
        <p:spPr>
          <a:xfrm>
            <a:off x="-76200" y="2788920"/>
            <a:ext cx="45474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03" name="Google Shape;103;p13"/>
          <p:cNvCxnSpPr/>
          <p:nvPr/>
        </p:nvCxnSpPr>
        <p:spPr>
          <a:xfrm rot="-5400000">
            <a:off x="2645450" y="963270"/>
            <a:ext cx="36132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104" name="Google Shape;104;p13"/>
          <p:cNvGrpSpPr/>
          <p:nvPr/>
        </p:nvGrpSpPr>
        <p:grpSpPr>
          <a:xfrm>
            <a:off x="13929043" y="7835296"/>
            <a:ext cx="5418540" cy="3160815"/>
            <a:chOff x="0" y="0"/>
            <a:chExt cx="7224720" cy="4214420"/>
          </a:xfrm>
        </p:grpSpPr>
        <p:grpSp>
          <p:nvGrpSpPr>
            <p:cNvPr id="105" name="Google Shape;105;p13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07" name="Google Shape;107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13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10" name="Google Shape;110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13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112" name="Google Shape;112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13" name="Google Shape;113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3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115" name="Google Shape;115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16" name="Google Shape;116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13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19" name="Google Shape;119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0" name="Google Shape;120;p13"/>
          <p:cNvSpPr txBox="1"/>
          <p:nvPr/>
        </p:nvSpPr>
        <p:spPr>
          <a:xfrm>
            <a:off x="1332981" y="3054682"/>
            <a:ext cx="15621900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7200" dirty="0">
                <a:latin typeface="Archivo Black"/>
                <a:ea typeface="Archivo Black"/>
                <a:cs typeface="Archivo Black"/>
                <a:sym typeface="Archivo Black"/>
              </a:rPr>
              <a:t>Wave-U-Net for Background Noise Suppression</a:t>
            </a:r>
          </a:p>
          <a:p>
            <a:pPr lvl="0" algn="ctr">
              <a:lnSpc>
                <a:spcPct val="120000"/>
              </a:lnSpc>
            </a:pPr>
            <a:r>
              <a:rPr lang="en-US" sz="4000" dirty="0">
                <a:latin typeface="Archivo Black"/>
                <a:ea typeface="Archivo Black"/>
                <a:cs typeface="Archivo Black"/>
                <a:sym typeface="Archivo Black"/>
              </a:rPr>
              <a:t>Signal Processing for AI in Audio</a:t>
            </a:r>
          </a:p>
          <a:p>
            <a:pPr lvl="0" algn="ctr">
              <a:lnSpc>
                <a:spcPct val="120000"/>
              </a:lnSpc>
            </a:pPr>
            <a:r>
              <a:rPr lang="en-US" sz="3600" dirty="0">
                <a:latin typeface="Archivo Black"/>
                <a:ea typeface="Archivo Black"/>
                <a:cs typeface="Archivo Black"/>
                <a:sym typeface="Archivo Black"/>
              </a:rPr>
              <a:t>Reichman University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419454" y="77335"/>
            <a:ext cx="1790526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Testing Background Noises</a:t>
            </a:r>
          </a:p>
        </p:txBody>
      </p:sp>
      <p:grpSp>
        <p:nvGrpSpPr>
          <p:cNvPr id="672" name="Google Shape;672;p34"/>
          <p:cNvGrpSpPr/>
          <p:nvPr/>
        </p:nvGrpSpPr>
        <p:grpSpPr>
          <a:xfrm>
            <a:off x="12317561" y="5798421"/>
            <a:ext cx="6860597" cy="4582931"/>
            <a:chOff x="0" y="0"/>
            <a:chExt cx="9147463" cy="6110574"/>
          </a:xfrm>
        </p:grpSpPr>
        <p:grpSp>
          <p:nvGrpSpPr>
            <p:cNvPr id="673" name="Google Shape;673;p34"/>
            <p:cNvGrpSpPr/>
            <p:nvPr/>
          </p:nvGrpSpPr>
          <p:grpSpPr>
            <a:xfrm>
              <a:off x="494719" y="577801"/>
              <a:ext cx="2884248" cy="2523717"/>
              <a:chOff x="0" y="0"/>
              <a:chExt cx="812800" cy="711200"/>
            </a:xfrm>
          </p:grpSpPr>
          <p:sp>
            <p:nvSpPr>
              <p:cNvPr id="674" name="Google Shape;67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5" name="Google Shape;67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4"/>
            <p:cNvGrpSpPr/>
            <p:nvPr/>
          </p:nvGrpSpPr>
          <p:grpSpPr>
            <a:xfrm>
              <a:off x="3378967" y="577801"/>
              <a:ext cx="2884248" cy="2523717"/>
              <a:chOff x="0" y="0"/>
              <a:chExt cx="812800" cy="711200"/>
            </a:xfrm>
          </p:grpSpPr>
          <p:sp>
            <p:nvSpPr>
              <p:cNvPr id="677" name="Google Shape;67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8" name="Google Shape;67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34"/>
            <p:cNvGrpSpPr/>
            <p:nvPr/>
          </p:nvGrpSpPr>
          <p:grpSpPr>
            <a:xfrm>
              <a:off x="1936843" y="3101518"/>
              <a:ext cx="2884248" cy="2523717"/>
              <a:chOff x="0" y="0"/>
              <a:chExt cx="812800" cy="711200"/>
            </a:xfrm>
          </p:grpSpPr>
          <p:sp>
            <p:nvSpPr>
              <p:cNvPr id="680" name="Google Shape;68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1" name="Google Shape;68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4821091" y="3101518"/>
              <a:ext cx="2884248" cy="2523717"/>
              <a:chOff x="0" y="0"/>
              <a:chExt cx="812800" cy="711200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4" name="Google Shape;68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34"/>
            <p:cNvGrpSpPr/>
            <p:nvPr/>
          </p:nvGrpSpPr>
          <p:grpSpPr>
            <a:xfrm>
              <a:off x="6263215" y="577801"/>
              <a:ext cx="2884248" cy="2523717"/>
              <a:chOff x="0" y="0"/>
              <a:chExt cx="812800" cy="711200"/>
            </a:xfrm>
          </p:grpSpPr>
          <p:sp>
            <p:nvSpPr>
              <p:cNvPr id="686" name="Google Shape;68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7" name="Google Shape;68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34"/>
            <p:cNvCxnSpPr/>
            <p:nvPr/>
          </p:nvCxnSpPr>
          <p:spPr>
            <a:xfrm>
              <a:off x="0" y="0"/>
              <a:ext cx="7960586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89" name="Google Shape;689;p34"/>
            <p:cNvCxnSpPr/>
            <p:nvPr/>
          </p:nvCxnSpPr>
          <p:spPr>
            <a:xfrm rot="-5400000">
              <a:off x="-3007215" y="3071311"/>
              <a:ext cx="6078527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cxnSp>
        <p:nvCxnSpPr>
          <p:cNvPr id="690" name="Google Shape;690;p34"/>
          <p:cNvCxnSpPr>
            <a:cxnSpLocks/>
          </p:cNvCxnSpPr>
          <p:nvPr/>
        </p:nvCxnSpPr>
        <p:spPr>
          <a:xfrm>
            <a:off x="522514" y="1696746"/>
            <a:ext cx="10312052" cy="0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7D759-C8BB-B54F-F9C5-4E065AAB5424}"/>
              </a:ext>
            </a:extLst>
          </p:cNvPr>
          <p:cNvSpPr txBox="1"/>
          <p:nvPr/>
        </p:nvSpPr>
        <p:spPr>
          <a:xfrm>
            <a:off x="272238" y="2291995"/>
            <a:ext cx="17824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20 dB SNR data with specific background noises for testing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groups test size is roughly five minutes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Airport Announcements as one group and Typing as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Expected non-vocal background noises to perform better than vocal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Overall performance for both groups was rather poor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38D9C2-3FA6-9699-DFDA-428C6735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1" y="6077117"/>
            <a:ext cx="12092069" cy="25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33"/>
          <p:cNvGrpSpPr/>
          <p:nvPr/>
        </p:nvGrpSpPr>
        <p:grpSpPr>
          <a:xfrm>
            <a:off x="11490297" y="-17702"/>
            <a:ext cx="6797703" cy="2000365"/>
            <a:chOff x="0" y="-23603"/>
            <a:chExt cx="9063604" cy="2667154"/>
          </a:xfrm>
        </p:grpSpPr>
        <p:grpSp>
          <p:nvGrpSpPr>
            <p:cNvPr id="631" name="Google Shape;631;p33"/>
            <p:cNvGrpSpPr/>
            <p:nvPr/>
          </p:nvGrpSpPr>
          <p:grpSpPr>
            <a:xfrm>
              <a:off x="6042403" y="-23603"/>
              <a:ext cx="3021201" cy="2667154"/>
              <a:chOff x="0" y="-6350"/>
              <a:chExt cx="812800" cy="717550"/>
            </a:xfrm>
          </p:grpSpPr>
          <p:sp>
            <p:nvSpPr>
              <p:cNvPr id="632" name="Google Shape;63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33" name="Google Shape;633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p33"/>
            <p:cNvGrpSpPr/>
            <p:nvPr/>
          </p:nvGrpSpPr>
          <p:grpSpPr>
            <a:xfrm>
              <a:off x="3021201" y="-23603"/>
              <a:ext cx="3021201" cy="2667154"/>
              <a:chOff x="0" y="-6350"/>
              <a:chExt cx="812800" cy="717550"/>
            </a:xfrm>
          </p:grpSpPr>
          <p:sp>
            <p:nvSpPr>
              <p:cNvPr id="635" name="Google Shape;63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36" name="Google Shape;636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7" name="Google Shape;637;p33"/>
            <p:cNvGrpSpPr/>
            <p:nvPr/>
          </p:nvGrpSpPr>
          <p:grpSpPr>
            <a:xfrm>
              <a:off x="0" y="-23603"/>
              <a:ext cx="3021201" cy="2667154"/>
              <a:chOff x="0" y="-6350"/>
              <a:chExt cx="812800" cy="717550"/>
            </a:xfrm>
          </p:grpSpPr>
          <p:sp>
            <p:nvSpPr>
              <p:cNvPr id="638" name="Google Shape;63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39" name="Google Shape;639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0" name="Google Shape;640;p33"/>
          <p:cNvSpPr txBox="1"/>
          <p:nvPr/>
        </p:nvSpPr>
        <p:spPr>
          <a:xfrm>
            <a:off x="915139" y="396406"/>
            <a:ext cx="1092920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Challenges &amp; Problems Solved</a:t>
            </a:r>
          </a:p>
        </p:txBody>
      </p:sp>
      <p:sp>
        <p:nvSpPr>
          <p:cNvPr id="4" name="Google Shape;656;p33">
            <a:extLst>
              <a:ext uri="{FF2B5EF4-FFF2-40B4-BE49-F238E27FC236}">
                <a16:creationId xmlns:a16="http://schemas.microsoft.com/office/drawing/2014/main" id="{2F9B669B-5D7A-A848-DA58-CC7ECAF940CE}"/>
              </a:ext>
            </a:extLst>
          </p:cNvPr>
          <p:cNvSpPr txBox="1"/>
          <p:nvPr/>
        </p:nvSpPr>
        <p:spPr>
          <a:xfrm>
            <a:off x="710548" y="4020699"/>
            <a:ext cx="18511727" cy="502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Failed attempt with proposed model (Deezer’s </a:t>
            </a:r>
            <a:r>
              <a:rPr lang="en-US" sz="3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Spleeter</a:t>
            </a: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), finding an appropriate substitute 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Learn how to work with and configure Microsoft data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Coordinate between Microsoft data and expected input of Wave-U-Net model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Reconcile between 5-stem inputs and 2-stem inputs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Configure Wave-U-Net model to fine-tune only some weights versus all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Understand the proposed metric and implement SNR function  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Work collaboratively with computationally heavy model and large data</a:t>
            </a:r>
          </a:p>
          <a:p>
            <a:pPr marL="457200" marR="0" lvl="0" indent="-457200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chivo Black"/>
              </a:rPr>
              <a:t>GPU and RAM  </a:t>
            </a:r>
          </a:p>
        </p:txBody>
      </p:sp>
      <p:cxnSp>
        <p:nvCxnSpPr>
          <p:cNvPr id="2" name="Google Shape;164;p15">
            <a:extLst>
              <a:ext uri="{FF2B5EF4-FFF2-40B4-BE49-F238E27FC236}">
                <a16:creationId xmlns:a16="http://schemas.microsoft.com/office/drawing/2014/main" id="{47D89943-5932-E73F-7A4E-B6722B862D8C}"/>
              </a:ext>
            </a:extLst>
          </p:cNvPr>
          <p:cNvCxnSpPr/>
          <p:nvPr/>
        </p:nvCxnSpPr>
        <p:spPr>
          <a:xfrm rot="-5400000">
            <a:off x="-2025237" y="6452896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  <p:extLst>
      <p:ext uri="{BB962C8B-B14F-4D97-AF65-F5344CB8AC3E}">
        <p14:creationId xmlns:p14="http://schemas.microsoft.com/office/powerpoint/2010/main" val="389838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523455" y="697250"/>
            <a:ext cx="9049753" cy="2549803"/>
            <a:chOff x="0" y="0"/>
            <a:chExt cx="13162494" cy="4899584"/>
          </a:xfrm>
        </p:grpSpPr>
        <p:cxnSp>
          <p:nvCxnSpPr>
            <p:cNvPr id="697" name="Google Shape;697;p35"/>
            <p:cNvCxnSpPr/>
            <p:nvPr/>
          </p:nvCxnSpPr>
          <p:spPr>
            <a:xfrm>
              <a:off x="0" y="4848784"/>
              <a:ext cx="1311169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98" name="Google Shape;698;p35"/>
            <p:cNvCxnSpPr/>
            <p:nvPr/>
          </p:nvCxnSpPr>
          <p:spPr>
            <a:xfrm rot="10800000">
              <a:off x="50800" y="0"/>
              <a:ext cx="1311169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99" name="Google Shape;699;p35"/>
            <p:cNvCxnSpPr/>
            <p:nvPr/>
          </p:nvCxnSpPr>
          <p:spPr>
            <a:xfrm rot="-5400000">
              <a:off x="10712702" y="2449792"/>
              <a:ext cx="479798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700" name="Google Shape;700;p35"/>
            <p:cNvCxnSpPr/>
            <p:nvPr/>
          </p:nvCxnSpPr>
          <p:spPr>
            <a:xfrm rot="-5400000">
              <a:off x="-2348192" y="2449792"/>
              <a:ext cx="489958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sp>
        <p:nvSpPr>
          <p:cNvPr id="701" name="Google Shape;701;p35"/>
          <p:cNvSpPr txBox="1"/>
          <p:nvPr/>
        </p:nvSpPr>
        <p:spPr>
          <a:xfrm>
            <a:off x="1028700" y="1053628"/>
            <a:ext cx="87615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  <a:p>
            <a:pPr>
              <a:lnSpc>
                <a:spcPct val="120000"/>
              </a:lnSpc>
            </a:pPr>
            <a:endParaRPr dirty="0"/>
          </a:p>
        </p:txBody>
      </p:sp>
      <p:sp>
        <p:nvSpPr>
          <p:cNvPr id="702" name="Google Shape;702;p35"/>
          <p:cNvSpPr txBox="1"/>
          <p:nvPr/>
        </p:nvSpPr>
        <p:spPr>
          <a:xfrm>
            <a:off x="786690" y="3672350"/>
            <a:ext cx="15672510" cy="640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Successfully demonstrate the effectiveness of the Wave-U-Net-</a:t>
            </a:r>
            <a:r>
              <a:rPr lang="en-US" sz="3200" dirty="0" err="1"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 model for noise reduction in speech processing — Robust to varying SNR levels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Results may vary depending on type of background noise present — More to explore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Generalizing to other datasets 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Highlights the potential of deep learning-based approaches for addressing real world signal processing challenges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30000"/>
              </a:lnSpc>
            </a:pPr>
            <a:endParaRPr lang="en-US" sz="3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30000"/>
              </a:lnSpc>
            </a:pPr>
            <a:endParaRPr lang="en-US" sz="3200" dirty="0">
              <a:latin typeface="Roboto"/>
              <a:ea typeface="Roboto"/>
              <a:cs typeface="Roboto"/>
              <a:sym typeface="Roboto"/>
            </a:endParaRPr>
          </a:p>
          <a:p>
            <a:pPr marL="4572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5" name="Google Shape;705;p35"/>
          <p:cNvGrpSpPr/>
          <p:nvPr/>
        </p:nvGrpSpPr>
        <p:grpSpPr>
          <a:xfrm>
            <a:off x="-1" y="8688893"/>
            <a:ext cx="18287996" cy="2927183"/>
            <a:chOff x="0" y="-57150"/>
            <a:chExt cx="4816592" cy="869950"/>
          </a:xfrm>
        </p:grpSpPr>
        <p:sp>
          <p:nvSpPr>
            <p:cNvPr id="706" name="Google Shape;706;p35"/>
            <p:cNvSpPr/>
            <p:nvPr/>
          </p:nvSpPr>
          <p:spPr>
            <a:xfrm>
              <a:off x="0" y="0"/>
              <a:ext cx="4816592" cy="462755"/>
            </a:xfrm>
            <a:custGeom>
              <a:avLst/>
              <a:gdLst/>
              <a:ahLst/>
              <a:cxnLst/>
              <a:rect l="l" t="t" r="r" b="b"/>
              <a:pathLst>
                <a:path w="4816592" h="46275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62755"/>
                  </a:lnTo>
                  <a:lnTo>
                    <a:pt x="0" y="462755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07" name="Google Shape;707;p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/>
          <p:nvPr/>
        </p:nvSpPr>
        <p:spPr>
          <a:xfrm>
            <a:off x="722355" y="240164"/>
            <a:ext cx="81153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9988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References </a:t>
            </a:r>
          </a:p>
        </p:txBody>
      </p:sp>
      <p:grpSp>
        <p:nvGrpSpPr>
          <p:cNvPr id="614" name="Google Shape;614;p32"/>
          <p:cNvGrpSpPr/>
          <p:nvPr/>
        </p:nvGrpSpPr>
        <p:grpSpPr>
          <a:xfrm rot="4457036">
            <a:off x="2581305" y="5308488"/>
            <a:ext cx="15208630" cy="13426368"/>
            <a:chOff x="0" y="-6350"/>
            <a:chExt cx="812800" cy="717550"/>
          </a:xfrm>
        </p:grpSpPr>
        <p:sp>
          <p:nvSpPr>
            <p:cNvPr id="615" name="Google Shape;615;p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616" name="Google Shape;616;p3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32"/>
          <p:cNvSpPr txBox="1"/>
          <p:nvPr/>
        </p:nvSpPr>
        <p:spPr>
          <a:xfrm>
            <a:off x="319322" y="2179156"/>
            <a:ext cx="9809110" cy="6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Stoller, D., Ewert, S. and Dixon, S., 2018. Wave-u-net: A multi-scale neural network for end-to-end audio source separation.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preprint arXiv:1806.03185. 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Radfar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M. H., Dansereau, R. M., &amp; Wong, W. (2019). Speech Separation Using Gain-Adapted Factorial Hidden Markov Models.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/abs/1901.07604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Mamun, N.,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Khorram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S., &amp; Hansen, J. H. (2019). Convolutional Neural Network-based Speech Enhancement for Cochlear Implant Recipients.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/abs/1907.02526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Phan, H., McLoughlin, I. V., Pham, L.,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Chén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O. Y., Koch, P., De Vos, M., &amp;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Mertins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A. (2020). Improving GANs for Speech Enhancement.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https://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doi.org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/10.1109/LSP.2020.3025020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Wang, K., He, B., &amp; Zhu, W. (2021). TSTNN: Two-stage Transformer based Neural Network for Speech Enhancement in the Time Domain.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/abs/2103.09963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Chandan KA Reddy et al., “A scalable noisy speech dataset and online subjective test framework,”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preprint arXiv:1909.08050, 2019.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Andreas Jansson, Eric J. Humphrey, Nicola Montecchio, Rachel Bittner, Aparna Kumar, and Tillman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Weyde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Singing voice separation with deep U-Net convolutional networks. In Proceedings of the International Society for Music Information Retrieval</a:t>
            </a: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Conference (ISMIR), pages 323–332, 2017.</a:t>
            </a:r>
          </a:p>
        </p:txBody>
      </p:sp>
      <p:grpSp>
        <p:nvGrpSpPr>
          <p:cNvPr id="623" name="Google Shape;623;p32"/>
          <p:cNvGrpSpPr/>
          <p:nvPr/>
        </p:nvGrpSpPr>
        <p:grpSpPr>
          <a:xfrm>
            <a:off x="9420481" y="-1299908"/>
            <a:ext cx="15677637" cy="13717933"/>
            <a:chOff x="0" y="0"/>
            <a:chExt cx="812800" cy="711200"/>
          </a:xfrm>
        </p:grpSpPr>
        <p:sp>
          <p:nvSpPr>
            <p:cNvPr id="624" name="Google Shape;624;p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625" name="Google Shape;625;p32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1"/>
          <p:cNvGrpSpPr/>
          <p:nvPr/>
        </p:nvGrpSpPr>
        <p:grpSpPr>
          <a:xfrm>
            <a:off x="0" y="-216991"/>
            <a:ext cx="9144000" cy="10503991"/>
            <a:chOff x="0" y="-57150"/>
            <a:chExt cx="2408296" cy="2766483"/>
          </a:xfrm>
        </p:grpSpPr>
        <p:sp>
          <p:nvSpPr>
            <p:cNvPr id="597" name="Google Shape;597;p31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598" name="Google Shape;598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31"/>
          <p:cNvSpPr txBox="1"/>
          <p:nvPr/>
        </p:nvSpPr>
        <p:spPr>
          <a:xfrm>
            <a:off x="3729073" y="3619500"/>
            <a:ext cx="10829854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/>
          </a:p>
        </p:txBody>
      </p:sp>
      <p:grpSp>
        <p:nvGrpSpPr>
          <p:cNvPr id="601" name="Google Shape;601;p31"/>
          <p:cNvGrpSpPr/>
          <p:nvPr/>
        </p:nvGrpSpPr>
        <p:grpSpPr>
          <a:xfrm>
            <a:off x="4227115" y="2567901"/>
            <a:ext cx="9833770" cy="4663958"/>
            <a:chOff x="0" y="-1"/>
            <a:chExt cx="13111694" cy="6218612"/>
          </a:xfrm>
        </p:grpSpPr>
        <p:cxnSp>
          <p:nvCxnSpPr>
            <p:cNvPr id="602" name="Google Shape;602;p31"/>
            <p:cNvCxnSpPr/>
            <p:nvPr/>
          </p:nvCxnSpPr>
          <p:spPr>
            <a:xfrm>
              <a:off x="0" y="6218611"/>
              <a:ext cx="13111694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03" name="Google Shape;603;p31"/>
            <p:cNvCxnSpPr/>
            <p:nvPr/>
          </p:nvCxnSpPr>
          <p:spPr>
            <a:xfrm rot="10800000">
              <a:off x="0" y="0"/>
              <a:ext cx="13111694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04" name="Google Shape;604;p31"/>
            <p:cNvCxnSpPr/>
            <p:nvPr/>
          </p:nvCxnSpPr>
          <p:spPr>
            <a:xfrm rot="-5400000">
              <a:off x="9976988" y="3134705"/>
              <a:ext cx="6167811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05" name="Google Shape;605;p31"/>
            <p:cNvCxnSpPr/>
            <p:nvPr/>
          </p:nvCxnSpPr>
          <p:spPr>
            <a:xfrm rot="-5400000">
              <a:off x="-3033105" y="3083905"/>
              <a:ext cx="6167811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/>
        </p:nvSpPr>
        <p:spPr>
          <a:xfrm>
            <a:off x="3005977" y="1331239"/>
            <a:ext cx="1168267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242424"/>
                </a:solidFill>
                <a:latin typeface="Archivo Black"/>
                <a:sym typeface="Archivo Black"/>
              </a:rPr>
              <a:t>Team Members</a:t>
            </a:r>
            <a:endParaRPr dirty="0"/>
          </a:p>
        </p:txBody>
      </p:sp>
      <p:sp>
        <p:nvSpPr>
          <p:cNvPr id="157" name="Google Shape;157;p15"/>
          <p:cNvSpPr txBox="1"/>
          <p:nvPr/>
        </p:nvSpPr>
        <p:spPr>
          <a:xfrm>
            <a:off x="511052" y="5088432"/>
            <a:ext cx="474125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Archivo Black"/>
                <a:sym typeface="Archivo Black"/>
              </a:rPr>
              <a:t>O.N</a:t>
            </a:r>
            <a:endParaRPr lang="en-US" dirty="0"/>
          </a:p>
        </p:txBody>
      </p:sp>
      <p:sp>
        <p:nvSpPr>
          <p:cNvPr id="160" name="Google Shape;160;p15"/>
          <p:cNvSpPr txBox="1"/>
          <p:nvPr/>
        </p:nvSpPr>
        <p:spPr>
          <a:xfrm>
            <a:off x="6500220" y="5088432"/>
            <a:ext cx="481745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A.C</a:t>
            </a:r>
            <a:endParaRPr dirty="0"/>
          </a:p>
        </p:txBody>
      </p:sp>
      <p:cxnSp>
        <p:nvCxnSpPr>
          <p:cNvPr id="164" name="Google Shape;164;p15"/>
          <p:cNvCxnSpPr/>
          <p:nvPr/>
        </p:nvCxnSpPr>
        <p:spPr>
          <a:xfrm rot="-5400000">
            <a:off x="3818972" y="6596506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65" name="Google Shape;165;p15"/>
          <p:cNvCxnSpPr/>
          <p:nvPr/>
        </p:nvCxnSpPr>
        <p:spPr>
          <a:xfrm rot="-5400000">
            <a:off x="9439822" y="6596506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166" name="Google Shape;166;p15"/>
          <p:cNvGrpSpPr/>
          <p:nvPr/>
        </p:nvGrpSpPr>
        <p:grpSpPr>
          <a:xfrm>
            <a:off x="13570658" y="8947535"/>
            <a:ext cx="2235982" cy="1956484"/>
            <a:chOff x="0" y="0"/>
            <a:chExt cx="812800" cy="711200"/>
          </a:xfrm>
        </p:grpSpPr>
        <p:sp>
          <p:nvSpPr>
            <p:cNvPr id="167" name="Google Shape;167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68" name="Google Shape;168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5"/>
          <p:cNvGrpSpPr/>
          <p:nvPr/>
        </p:nvGrpSpPr>
        <p:grpSpPr>
          <a:xfrm>
            <a:off x="7864084" y="9038082"/>
            <a:ext cx="2235982" cy="1956484"/>
            <a:chOff x="0" y="0"/>
            <a:chExt cx="812800" cy="711200"/>
          </a:xfrm>
        </p:grpSpPr>
        <p:sp>
          <p:nvSpPr>
            <p:cNvPr id="170" name="Google Shape;170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71" name="Google Shape;171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5"/>
          <p:cNvGrpSpPr/>
          <p:nvPr/>
        </p:nvGrpSpPr>
        <p:grpSpPr>
          <a:xfrm>
            <a:off x="2073628" y="9038082"/>
            <a:ext cx="2235982" cy="1956484"/>
            <a:chOff x="0" y="0"/>
            <a:chExt cx="812800" cy="711200"/>
          </a:xfrm>
        </p:grpSpPr>
        <p:sp>
          <p:nvSpPr>
            <p:cNvPr id="173" name="Google Shape;173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74" name="Google Shape;174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63;p15">
            <a:extLst>
              <a:ext uri="{FF2B5EF4-FFF2-40B4-BE49-F238E27FC236}">
                <a16:creationId xmlns:a16="http://schemas.microsoft.com/office/drawing/2014/main" id="{AAF5EDF3-96C2-9007-60F2-B4283CE1201D}"/>
              </a:ext>
            </a:extLst>
          </p:cNvPr>
          <p:cNvSpPr txBox="1"/>
          <p:nvPr/>
        </p:nvSpPr>
        <p:spPr>
          <a:xfrm>
            <a:off x="12385818" y="5088431"/>
            <a:ext cx="4605663" cy="70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Archivo Black"/>
                <a:ea typeface="Archivo Black"/>
                <a:cs typeface="Archivo Black"/>
                <a:sym typeface="Archivo Black"/>
              </a:rPr>
              <a:t>Yuval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Sheinin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8"/>
          <p:cNvGrpSpPr/>
          <p:nvPr/>
        </p:nvGrpSpPr>
        <p:grpSpPr>
          <a:xfrm>
            <a:off x="10473272" y="-41314"/>
            <a:ext cx="13572054" cy="12419127"/>
            <a:chOff x="0" y="0"/>
            <a:chExt cx="812800" cy="743754"/>
          </a:xfrm>
        </p:grpSpPr>
        <p:sp>
          <p:nvSpPr>
            <p:cNvPr id="248" name="Google Shape;248;p18"/>
            <p:cNvSpPr/>
            <p:nvPr/>
          </p:nvSpPr>
          <p:spPr>
            <a:xfrm>
              <a:off x="0" y="0"/>
              <a:ext cx="812800" cy="743754"/>
            </a:xfrm>
            <a:custGeom>
              <a:avLst/>
              <a:gdLst/>
              <a:ahLst/>
              <a:cxnLst/>
              <a:rect l="l" t="t" r="r" b="b"/>
              <a:pathLst>
                <a:path w="812800" h="743754" extrusionOk="0">
                  <a:moveTo>
                    <a:pt x="406400" y="0"/>
                  </a:moveTo>
                  <a:lnTo>
                    <a:pt x="812800" y="743754"/>
                  </a:lnTo>
                  <a:lnTo>
                    <a:pt x="0" y="74375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49" name="Google Shape;249;p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8"/>
          <p:cNvGrpSpPr/>
          <p:nvPr/>
        </p:nvGrpSpPr>
        <p:grpSpPr>
          <a:xfrm>
            <a:off x="14173893" y="3158423"/>
            <a:ext cx="8228214" cy="7199688"/>
            <a:chOff x="0" y="0"/>
            <a:chExt cx="812800" cy="711200"/>
          </a:xfrm>
        </p:grpSpPr>
        <p:sp>
          <p:nvSpPr>
            <p:cNvPr id="251" name="Google Shape;251;p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52" name="Google Shape;252;p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8"/>
          <p:cNvSpPr txBox="1"/>
          <p:nvPr/>
        </p:nvSpPr>
        <p:spPr>
          <a:xfrm>
            <a:off x="123561" y="4332798"/>
            <a:ext cx="11991118" cy="472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Successfully enhance the clarity of speech by reducing background noise in audio signals i.e. increase SNR</a:t>
            </a:r>
          </a:p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Generate clean and noisy speech samples using the MS-SNSD framework</a:t>
            </a:r>
          </a:p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Utilize the Wave-U-Net-</a:t>
            </a:r>
            <a:r>
              <a:rPr lang="en-US" sz="3200" dirty="0" err="1"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 model designed for audio source separation</a:t>
            </a:r>
          </a:p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Transfer learn and fine-tune this model for noise suppression</a:t>
            </a:r>
          </a:p>
          <a:p>
            <a:pPr marL="942975" lvl="1" indent="-457200">
              <a:lnSpc>
                <a:spcPct val="120000"/>
              </a:lnSpc>
              <a:buSzPts val="4500"/>
              <a:buFont typeface="Arial" panose="020B0604020202020204" pitchFamily="34" charset="0"/>
              <a:buChar char="•"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Report results and conduct experiments</a:t>
            </a:r>
          </a:p>
        </p:txBody>
      </p:sp>
      <p:grpSp>
        <p:nvGrpSpPr>
          <p:cNvPr id="258" name="Google Shape;258;p18"/>
          <p:cNvGrpSpPr/>
          <p:nvPr/>
        </p:nvGrpSpPr>
        <p:grpSpPr>
          <a:xfrm>
            <a:off x="-304800" y="-790828"/>
            <a:ext cx="9833849" cy="4786975"/>
            <a:chOff x="-406400" y="-367223"/>
            <a:chExt cx="13111800" cy="6382634"/>
          </a:xfrm>
        </p:grpSpPr>
        <p:sp>
          <p:nvSpPr>
            <p:cNvPr id="259" name="Google Shape;259;p18"/>
            <p:cNvSpPr txBox="1"/>
            <p:nvPr/>
          </p:nvSpPr>
          <p:spPr>
            <a:xfrm>
              <a:off x="496600" y="1332287"/>
              <a:ext cx="12208800" cy="4431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dirty="0">
                  <a:latin typeface="Archivo Black"/>
                  <a:sym typeface="Archivo Black"/>
                </a:rPr>
                <a:t>Project 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dirty="0">
                  <a:latin typeface="Archivo Black"/>
                  <a:sym typeface="Archivo Black"/>
                </a:rPr>
                <a:t>	Overview </a:t>
              </a:r>
              <a:endParaRPr dirty="0"/>
            </a:p>
          </p:txBody>
        </p:sp>
        <p:cxnSp>
          <p:nvCxnSpPr>
            <p:cNvPr id="260" name="Google Shape;260;p18"/>
            <p:cNvCxnSpPr/>
            <p:nvPr/>
          </p:nvCxnSpPr>
          <p:spPr>
            <a:xfrm>
              <a:off x="-406400" y="6015411"/>
              <a:ext cx="13111800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261" name="Google Shape;261;p18"/>
            <p:cNvCxnSpPr/>
            <p:nvPr/>
          </p:nvCxnSpPr>
          <p:spPr>
            <a:xfrm rot="-5400000">
              <a:off x="9521810" y="2716627"/>
              <a:ext cx="6167700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369713" y="34753"/>
            <a:ext cx="1740880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Generating Data (MS-SNSD)</a:t>
            </a:r>
          </a:p>
        </p:txBody>
      </p:sp>
      <p:sp>
        <p:nvSpPr>
          <p:cNvPr id="669" name="Google Shape;669;p34"/>
          <p:cNvSpPr txBox="1"/>
          <p:nvPr/>
        </p:nvSpPr>
        <p:spPr>
          <a:xfrm>
            <a:off x="-16688" y="2130682"/>
            <a:ext cx="1822713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sz="3000" dirty="0">
                <a:solidFill>
                  <a:srgbClr val="1549FF"/>
                </a:solidFill>
                <a:latin typeface="Roboto"/>
                <a:ea typeface="Roboto"/>
                <a:cs typeface="Roboto"/>
                <a:sym typeface="Roboto"/>
              </a:rPr>
              <a:t>“The Microsoft Scalable Noisy Speech Dataset is a noisy speech dataset that can scale to arbitrary sizes depending on the number of speakers, noise types, and Speech to Noise Ratio levels desired.”</a:t>
            </a:r>
          </a:p>
          <a:p>
            <a:pPr lvl="0">
              <a:lnSpc>
                <a:spcPct val="130000"/>
              </a:lnSpc>
            </a:pPr>
            <a:endParaRPr lang="en-US" sz="3000" dirty="0">
              <a:solidFill>
                <a:srgbClr val="1549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72" name="Google Shape;672;p34"/>
          <p:cNvGrpSpPr/>
          <p:nvPr/>
        </p:nvGrpSpPr>
        <p:grpSpPr>
          <a:xfrm>
            <a:off x="12317561" y="5798421"/>
            <a:ext cx="6860597" cy="4582931"/>
            <a:chOff x="0" y="0"/>
            <a:chExt cx="9147463" cy="6110574"/>
          </a:xfrm>
        </p:grpSpPr>
        <p:grpSp>
          <p:nvGrpSpPr>
            <p:cNvPr id="673" name="Google Shape;673;p34"/>
            <p:cNvGrpSpPr/>
            <p:nvPr/>
          </p:nvGrpSpPr>
          <p:grpSpPr>
            <a:xfrm>
              <a:off x="494719" y="577801"/>
              <a:ext cx="2884248" cy="2523717"/>
              <a:chOff x="0" y="0"/>
              <a:chExt cx="812800" cy="711200"/>
            </a:xfrm>
          </p:grpSpPr>
          <p:sp>
            <p:nvSpPr>
              <p:cNvPr id="674" name="Google Shape;67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5" name="Google Shape;67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4"/>
            <p:cNvGrpSpPr/>
            <p:nvPr/>
          </p:nvGrpSpPr>
          <p:grpSpPr>
            <a:xfrm>
              <a:off x="3378967" y="577801"/>
              <a:ext cx="2884248" cy="2523717"/>
              <a:chOff x="0" y="0"/>
              <a:chExt cx="812800" cy="711200"/>
            </a:xfrm>
          </p:grpSpPr>
          <p:sp>
            <p:nvSpPr>
              <p:cNvPr id="677" name="Google Shape;67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8" name="Google Shape;67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34"/>
            <p:cNvGrpSpPr/>
            <p:nvPr/>
          </p:nvGrpSpPr>
          <p:grpSpPr>
            <a:xfrm>
              <a:off x="1936843" y="3101518"/>
              <a:ext cx="2884248" cy="2523717"/>
              <a:chOff x="0" y="0"/>
              <a:chExt cx="812800" cy="711200"/>
            </a:xfrm>
          </p:grpSpPr>
          <p:sp>
            <p:nvSpPr>
              <p:cNvPr id="680" name="Google Shape;68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1" name="Google Shape;68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4821091" y="3101518"/>
              <a:ext cx="2884248" cy="2523717"/>
              <a:chOff x="0" y="0"/>
              <a:chExt cx="812800" cy="711200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4" name="Google Shape;68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34"/>
            <p:cNvGrpSpPr/>
            <p:nvPr/>
          </p:nvGrpSpPr>
          <p:grpSpPr>
            <a:xfrm>
              <a:off x="6263215" y="577801"/>
              <a:ext cx="2884248" cy="2523717"/>
              <a:chOff x="0" y="0"/>
              <a:chExt cx="812800" cy="711200"/>
            </a:xfrm>
          </p:grpSpPr>
          <p:sp>
            <p:nvSpPr>
              <p:cNvPr id="686" name="Google Shape;68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7" name="Google Shape;68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34"/>
            <p:cNvCxnSpPr/>
            <p:nvPr/>
          </p:nvCxnSpPr>
          <p:spPr>
            <a:xfrm>
              <a:off x="0" y="0"/>
              <a:ext cx="7960586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89" name="Google Shape;689;p34"/>
            <p:cNvCxnSpPr/>
            <p:nvPr/>
          </p:nvCxnSpPr>
          <p:spPr>
            <a:xfrm rot="-5400000">
              <a:off x="-3007215" y="3071311"/>
              <a:ext cx="6078527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cxnSp>
        <p:nvCxnSpPr>
          <p:cNvPr id="690" name="Google Shape;690;p34"/>
          <p:cNvCxnSpPr>
            <a:cxnSpLocks/>
          </p:cNvCxnSpPr>
          <p:nvPr/>
        </p:nvCxnSpPr>
        <p:spPr>
          <a:xfrm>
            <a:off x="346709" y="1696746"/>
            <a:ext cx="16510056" cy="0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D848AC-3E39-FA6D-05B8-86B0ACA2F200}"/>
              </a:ext>
            </a:extLst>
          </p:cNvPr>
          <p:cNvSpPr txBox="1"/>
          <p:nvPr/>
        </p:nvSpPr>
        <p:spPr>
          <a:xfrm>
            <a:off x="310774" y="3653643"/>
            <a:ext cx="11849212" cy="668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specify SNR levels, background noise types, total length, and more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28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omes pre-segmented into training and testing sets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Implemented a shuffling technique to merge then randomly divide data into new train and test sets to ensure an even distribution of data 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Modified data to exhibit 5-stems like MUSDB18 data for compatibility </a:t>
            </a:r>
          </a:p>
          <a:p>
            <a:pPr lvl="0">
              <a:lnSpc>
                <a:spcPct val="13000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with the Wave-U-Net model 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data with 20 dB SNR for training and testing</a:t>
            </a:r>
          </a:p>
          <a:p>
            <a:pPr marL="457200" lvl="7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2.5 hours train data, 40 minutes test data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data with 0 dB, 5 dB, and 10 dB for experiments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data with specific background noises for experiments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274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9"/>
          <p:cNvGrpSpPr/>
          <p:nvPr/>
        </p:nvGrpSpPr>
        <p:grpSpPr>
          <a:xfrm>
            <a:off x="641347" y="2250164"/>
            <a:ext cx="6128580" cy="7421059"/>
            <a:chOff x="0" y="-57150"/>
            <a:chExt cx="1837295" cy="2462237"/>
          </a:xfrm>
        </p:grpSpPr>
        <p:sp>
          <p:nvSpPr>
            <p:cNvPr id="267" name="Google Shape;267;p19"/>
            <p:cNvSpPr/>
            <p:nvPr/>
          </p:nvSpPr>
          <p:spPr>
            <a:xfrm>
              <a:off x="0" y="0"/>
              <a:ext cx="1837295" cy="2405087"/>
            </a:xfrm>
            <a:custGeom>
              <a:avLst/>
              <a:gdLst/>
              <a:ahLst/>
              <a:cxnLst/>
              <a:rect l="l" t="t" r="r" b="b"/>
              <a:pathLst>
                <a:path w="1837295" h="2405087" extrusionOk="0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9"/>
          <p:cNvSpPr txBox="1"/>
          <p:nvPr/>
        </p:nvSpPr>
        <p:spPr>
          <a:xfrm>
            <a:off x="5983357" y="292648"/>
            <a:ext cx="1164851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Wave-U-Net Model</a:t>
            </a:r>
          </a:p>
        </p:txBody>
      </p:sp>
      <p:sp>
        <p:nvSpPr>
          <p:cNvPr id="271" name="Google Shape;271;p19"/>
          <p:cNvSpPr txBox="1"/>
          <p:nvPr/>
        </p:nvSpPr>
        <p:spPr>
          <a:xfrm>
            <a:off x="7095328" y="2372577"/>
            <a:ext cx="10926351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The Wave-U-Net-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model is a convolutional neural network architecture designed for end-to-end audio source separation. The model processes audio through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downsampling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upsampling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blocks. During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downsampling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the model uses 1D convolutions to extract features from the input audio. Then the model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upsamples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the features back to the original resolution, concatenating with features from the corresponding </a:t>
            </a:r>
            <a:r>
              <a:rPr lang="en-US" sz="2400" dirty="0" err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downsample</a:t>
            </a:r>
            <a:r>
              <a:rPr lang="en-US" sz="2400" dirty="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block. The final step involves a convolution to output the separated audio sources </a:t>
            </a:r>
          </a:p>
        </p:txBody>
      </p:sp>
      <p:cxnSp>
        <p:nvCxnSpPr>
          <p:cNvPr id="272" name="Google Shape;272;p19"/>
          <p:cNvCxnSpPr/>
          <p:nvPr/>
        </p:nvCxnSpPr>
        <p:spPr>
          <a:xfrm>
            <a:off x="6769927" y="1805351"/>
            <a:ext cx="9913433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273" name="Google Shape;273;p19"/>
          <p:cNvGrpSpPr/>
          <p:nvPr/>
        </p:nvGrpSpPr>
        <p:grpSpPr>
          <a:xfrm>
            <a:off x="13788445" y="8130576"/>
            <a:ext cx="5418540" cy="3160815"/>
            <a:chOff x="0" y="0"/>
            <a:chExt cx="7224720" cy="4214420"/>
          </a:xfrm>
        </p:grpSpPr>
        <p:grpSp>
          <p:nvGrpSpPr>
            <p:cNvPr id="274" name="Google Shape;274;p19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79" name="Google Shape;27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9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2" name="Google Shape;28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9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284" name="Google Shape;28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5" name="Google Shape;28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8" name="Google Shape;28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F23CC7-8A43-3905-0115-1019D2A2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94" y="3059860"/>
            <a:ext cx="5471449" cy="5867140"/>
          </a:xfrm>
          <a:prstGeom prst="rect">
            <a:avLst/>
          </a:prstGeom>
        </p:spPr>
      </p:pic>
      <p:grpSp>
        <p:nvGrpSpPr>
          <p:cNvPr id="5" name="Google Shape;266;p19">
            <a:extLst>
              <a:ext uri="{FF2B5EF4-FFF2-40B4-BE49-F238E27FC236}">
                <a16:creationId xmlns:a16="http://schemas.microsoft.com/office/drawing/2014/main" id="{7CF3B72D-F3C2-4BD3-BFE8-98C8118382D8}"/>
              </a:ext>
            </a:extLst>
          </p:cNvPr>
          <p:cNvGrpSpPr/>
          <p:nvPr/>
        </p:nvGrpSpPr>
        <p:grpSpPr>
          <a:xfrm>
            <a:off x="3194347" y="3893851"/>
            <a:ext cx="10453183" cy="5800520"/>
            <a:chOff x="0" y="-57150"/>
            <a:chExt cx="2964737" cy="3808171"/>
          </a:xfrm>
        </p:grpSpPr>
        <p:sp>
          <p:nvSpPr>
            <p:cNvPr id="6" name="Google Shape;267;p19">
              <a:extLst>
                <a:ext uri="{FF2B5EF4-FFF2-40B4-BE49-F238E27FC236}">
                  <a16:creationId xmlns:a16="http://schemas.microsoft.com/office/drawing/2014/main" id="{59D89A86-1BC0-4402-D929-4A7276D55D06}"/>
                </a:ext>
              </a:extLst>
            </p:cNvPr>
            <p:cNvSpPr/>
            <p:nvPr/>
          </p:nvSpPr>
          <p:spPr>
            <a:xfrm>
              <a:off x="1127442" y="1345934"/>
              <a:ext cx="1837295" cy="2405087"/>
            </a:xfrm>
            <a:custGeom>
              <a:avLst/>
              <a:gdLst/>
              <a:ahLst/>
              <a:cxnLst/>
              <a:rect l="l" t="t" r="r" b="b"/>
              <a:pathLst>
                <a:path w="1837295" h="2405087" extrusionOk="0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Google Shape;268;p19">
              <a:extLst>
                <a:ext uri="{FF2B5EF4-FFF2-40B4-BE49-F238E27FC236}">
                  <a16:creationId xmlns:a16="http://schemas.microsoft.com/office/drawing/2014/main" id="{6B7467C7-2510-149E-FF15-EC1DF9AE336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8E67615-2D49-F0AA-20F6-16CB0F87E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55" y="6125932"/>
            <a:ext cx="4978400" cy="3441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9"/>
          <p:cNvGrpSpPr/>
          <p:nvPr/>
        </p:nvGrpSpPr>
        <p:grpSpPr>
          <a:xfrm>
            <a:off x="641346" y="1740285"/>
            <a:ext cx="7954013" cy="6022632"/>
            <a:chOff x="0" y="-57150"/>
            <a:chExt cx="1837295" cy="2462237"/>
          </a:xfrm>
        </p:grpSpPr>
        <p:sp>
          <p:nvSpPr>
            <p:cNvPr id="267" name="Google Shape;267;p19"/>
            <p:cNvSpPr/>
            <p:nvPr/>
          </p:nvSpPr>
          <p:spPr>
            <a:xfrm>
              <a:off x="0" y="0"/>
              <a:ext cx="1837295" cy="2405087"/>
            </a:xfrm>
            <a:custGeom>
              <a:avLst/>
              <a:gdLst/>
              <a:ahLst/>
              <a:cxnLst/>
              <a:rect l="l" t="t" r="r" b="b"/>
              <a:pathLst>
                <a:path w="1837295" h="2405087" extrusionOk="0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9"/>
          <p:cNvSpPr txBox="1"/>
          <p:nvPr/>
        </p:nvSpPr>
        <p:spPr>
          <a:xfrm>
            <a:off x="709727" y="145703"/>
            <a:ext cx="1694217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6000" dirty="0">
                <a:latin typeface="Archivo Black"/>
                <a:ea typeface="Archivo Black"/>
                <a:cs typeface="Archivo Black"/>
                <a:sym typeface="Archivo Black"/>
              </a:rPr>
              <a:t>Training and Validation MSE Loss</a:t>
            </a:r>
          </a:p>
        </p:txBody>
      </p:sp>
      <p:cxnSp>
        <p:nvCxnSpPr>
          <p:cNvPr id="272" name="Google Shape;272;p19"/>
          <p:cNvCxnSpPr/>
          <p:nvPr/>
        </p:nvCxnSpPr>
        <p:spPr>
          <a:xfrm>
            <a:off x="4157228" y="1422237"/>
            <a:ext cx="9913433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273" name="Google Shape;273;p19"/>
          <p:cNvGrpSpPr/>
          <p:nvPr/>
        </p:nvGrpSpPr>
        <p:grpSpPr>
          <a:xfrm>
            <a:off x="13788445" y="8130576"/>
            <a:ext cx="5418540" cy="3160815"/>
            <a:chOff x="0" y="0"/>
            <a:chExt cx="7224720" cy="4214420"/>
          </a:xfrm>
        </p:grpSpPr>
        <p:grpSp>
          <p:nvGrpSpPr>
            <p:cNvPr id="274" name="Google Shape;274;p19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79" name="Google Shape;27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9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2" name="Google Shape;28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9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284" name="Google Shape;28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5" name="Google Shape;28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8" name="Google Shape;28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46D910A-05A2-C70D-1FDC-58F04FAD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78" y="2296241"/>
            <a:ext cx="6583347" cy="5013391"/>
          </a:xfrm>
          <a:prstGeom prst="rect">
            <a:avLst/>
          </a:prstGeom>
        </p:spPr>
      </p:pic>
      <p:grpSp>
        <p:nvGrpSpPr>
          <p:cNvPr id="7" name="Google Shape;266;p19">
            <a:extLst>
              <a:ext uri="{FF2B5EF4-FFF2-40B4-BE49-F238E27FC236}">
                <a16:creationId xmlns:a16="http://schemas.microsoft.com/office/drawing/2014/main" id="{2C086EF3-FA38-5E7A-87FE-B33CBF320DD1}"/>
              </a:ext>
            </a:extLst>
          </p:cNvPr>
          <p:cNvGrpSpPr/>
          <p:nvPr/>
        </p:nvGrpSpPr>
        <p:grpSpPr>
          <a:xfrm>
            <a:off x="9587900" y="1725409"/>
            <a:ext cx="7954013" cy="6022632"/>
            <a:chOff x="0" y="-57150"/>
            <a:chExt cx="1837295" cy="2462237"/>
          </a:xfrm>
        </p:grpSpPr>
        <p:sp>
          <p:nvSpPr>
            <p:cNvPr id="8" name="Google Shape;267;p19">
              <a:extLst>
                <a:ext uri="{FF2B5EF4-FFF2-40B4-BE49-F238E27FC236}">
                  <a16:creationId xmlns:a16="http://schemas.microsoft.com/office/drawing/2014/main" id="{509EA3C6-EECC-AD35-A93A-2BA2A40CB10B}"/>
                </a:ext>
              </a:extLst>
            </p:cNvPr>
            <p:cNvSpPr/>
            <p:nvPr/>
          </p:nvSpPr>
          <p:spPr>
            <a:xfrm>
              <a:off x="0" y="0"/>
              <a:ext cx="1837295" cy="2405087"/>
            </a:xfrm>
            <a:custGeom>
              <a:avLst/>
              <a:gdLst/>
              <a:ahLst/>
              <a:cxnLst/>
              <a:rect l="l" t="t" r="r" b="b"/>
              <a:pathLst>
                <a:path w="1837295" h="2405087" extrusionOk="0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Google Shape;268;p19">
              <a:extLst>
                <a:ext uri="{FF2B5EF4-FFF2-40B4-BE49-F238E27FC236}">
                  <a16:creationId xmlns:a16="http://schemas.microsoft.com/office/drawing/2014/main" id="{DB3A8BFA-EC33-4EBD-7E6B-2605C9A1D48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5ECA90-05E8-1E98-A0D5-F54CF8C61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066" y="2288144"/>
            <a:ext cx="6583680" cy="5066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3F9BEB-3AD2-118A-659B-02869B2DC029}"/>
              </a:ext>
            </a:extLst>
          </p:cNvPr>
          <p:cNvSpPr txBox="1"/>
          <p:nvPr/>
        </p:nvSpPr>
        <p:spPr>
          <a:xfrm>
            <a:off x="641346" y="7977641"/>
            <a:ext cx="12864883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Training loss decreases consistently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Validation loss decreases then stabilizes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Generalizes well to unseen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No overfitting </a:t>
            </a:r>
          </a:p>
        </p:txBody>
      </p:sp>
    </p:spTree>
    <p:extLst>
      <p:ext uri="{BB962C8B-B14F-4D97-AF65-F5344CB8AC3E}">
        <p14:creationId xmlns:p14="http://schemas.microsoft.com/office/powerpoint/2010/main" val="150415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595941" y="-2568"/>
            <a:ext cx="1740880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Signal-to-Noise Ratio (SNR)</a:t>
            </a:r>
          </a:p>
        </p:txBody>
      </p:sp>
      <p:sp>
        <p:nvSpPr>
          <p:cNvPr id="669" name="Google Shape;669;p34"/>
          <p:cNvSpPr txBox="1"/>
          <p:nvPr/>
        </p:nvSpPr>
        <p:spPr>
          <a:xfrm>
            <a:off x="504122" y="2442106"/>
            <a:ext cx="17592443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3200" b="1" i="0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SNR</a:t>
            </a:r>
            <a:r>
              <a:rPr lang="en-US" sz="3200" b="0" i="0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measures the clarity of a signal in comparison to the background noise. It is a ratio of signal power to the noise power, expressed in decibels (dB). </a:t>
            </a:r>
          </a:p>
          <a:p>
            <a:pPr algn="l"/>
            <a:endParaRPr lang="en-US" sz="32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en-US" sz="3200" dirty="0">
                <a:solidFill>
                  <a:srgbClr val="0D0D0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our use case, higher SNR means the source signal (e.g. voice) is more distinguishable from the noise, indicating a clearer and cleaner separation. </a:t>
            </a:r>
            <a:endParaRPr lang="en-US" sz="32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32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672" name="Google Shape;672;p34"/>
          <p:cNvGrpSpPr/>
          <p:nvPr/>
        </p:nvGrpSpPr>
        <p:grpSpPr>
          <a:xfrm>
            <a:off x="12317561" y="5798421"/>
            <a:ext cx="6860597" cy="4582931"/>
            <a:chOff x="0" y="0"/>
            <a:chExt cx="9147463" cy="6110574"/>
          </a:xfrm>
        </p:grpSpPr>
        <p:grpSp>
          <p:nvGrpSpPr>
            <p:cNvPr id="673" name="Google Shape;673;p34"/>
            <p:cNvGrpSpPr/>
            <p:nvPr/>
          </p:nvGrpSpPr>
          <p:grpSpPr>
            <a:xfrm>
              <a:off x="494719" y="577801"/>
              <a:ext cx="2884248" cy="2523717"/>
              <a:chOff x="0" y="0"/>
              <a:chExt cx="812800" cy="711200"/>
            </a:xfrm>
          </p:grpSpPr>
          <p:sp>
            <p:nvSpPr>
              <p:cNvPr id="674" name="Google Shape;67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5" name="Google Shape;67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4"/>
            <p:cNvGrpSpPr/>
            <p:nvPr/>
          </p:nvGrpSpPr>
          <p:grpSpPr>
            <a:xfrm>
              <a:off x="3378967" y="577801"/>
              <a:ext cx="2884248" cy="2523717"/>
              <a:chOff x="0" y="0"/>
              <a:chExt cx="812800" cy="711200"/>
            </a:xfrm>
          </p:grpSpPr>
          <p:sp>
            <p:nvSpPr>
              <p:cNvPr id="677" name="Google Shape;67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78" name="Google Shape;67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34"/>
            <p:cNvGrpSpPr/>
            <p:nvPr/>
          </p:nvGrpSpPr>
          <p:grpSpPr>
            <a:xfrm>
              <a:off x="1936843" y="3101518"/>
              <a:ext cx="2884248" cy="2523717"/>
              <a:chOff x="0" y="0"/>
              <a:chExt cx="812800" cy="711200"/>
            </a:xfrm>
          </p:grpSpPr>
          <p:sp>
            <p:nvSpPr>
              <p:cNvPr id="680" name="Google Shape;68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1" name="Google Shape;68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4821091" y="3101518"/>
              <a:ext cx="2884248" cy="2523717"/>
              <a:chOff x="0" y="0"/>
              <a:chExt cx="812800" cy="711200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4" name="Google Shape;68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34"/>
            <p:cNvGrpSpPr/>
            <p:nvPr/>
          </p:nvGrpSpPr>
          <p:grpSpPr>
            <a:xfrm>
              <a:off x="6263215" y="577801"/>
              <a:ext cx="2884248" cy="2523717"/>
              <a:chOff x="0" y="0"/>
              <a:chExt cx="812800" cy="711200"/>
            </a:xfrm>
          </p:grpSpPr>
          <p:sp>
            <p:nvSpPr>
              <p:cNvPr id="686" name="Google Shape;68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87" name="Google Shape;68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34"/>
            <p:cNvCxnSpPr/>
            <p:nvPr/>
          </p:nvCxnSpPr>
          <p:spPr>
            <a:xfrm>
              <a:off x="0" y="0"/>
              <a:ext cx="7960586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89" name="Google Shape;689;p34"/>
            <p:cNvCxnSpPr/>
            <p:nvPr/>
          </p:nvCxnSpPr>
          <p:spPr>
            <a:xfrm rot="-5400000">
              <a:off x="-3007215" y="3071311"/>
              <a:ext cx="6078527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cxnSp>
        <p:nvCxnSpPr>
          <p:cNvPr id="690" name="Google Shape;690;p34"/>
          <p:cNvCxnSpPr>
            <a:cxnSpLocks/>
          </p:cNvCxnSpPr>
          <p:nvPr/>
        </p:nvCxnSpPr>
        <p:spPr>
          <a:xfrm flipV="1">
            <a:off x="346709" y="1659425"/>
            <a:ext cx="17345350" cy="37321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D3D30B1-1692-8D70-86AF-4140FE3E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14" y="5825261"/>
            <a:ext cx="8766499" cy="22078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1251924" y="-2568"/>
            <a:ext cx="1740880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  <p:cxnSp>
        <p:nvCxnSpPr>
          <p:cNvPr id="690" name="Google Shape;690;p34"/>
          <p:cNvCxnSpPr>
            <a:cxnSpLocks/>
          </p:cNvCxnSpPr>
          <p:nvPr/>
        </p:nvCxnSpPr>
        <p:spPr>
          <a:xfrm flipV="1">
            <a:off x="346709" y="1659425"/>
            <a:ext cx="6968491" cy="37321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C14514-1363-6ED0-9D53-17D2EC51C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300" y="6627134"/>
            <a:ext cx="17038167" cy="1919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20FA6-B997-E9EB-7042-51585BBD7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941" y="3517765"/>
            <a:ext cx="16528774" cy="1833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E4BE6-4A5C-830F-B734-494CA6FAA137}"/>
              </a:ext>
            </a:extLst>
          </p:cNvPr>
          <p:cNvSpPr txBox="1"/>
          <p:nvPr/>
        </p:nvSpPr>
        <p:spPr>
          <a:xfrm>
            <a:off x="5625545" y="2723234"/>
            <a:ext cx="6023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Pre-Trained Wave-U-Net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1562A-09DC-857E-AD5B-5BE04DBABB2F}"/>
              </a:ext>
            </a:extLst>
          </p:cNvPr>
          <p:cNvSpPr txBox="1"/>
          <p:nvPr/>
        </p:nvSpPr>
        <p:spPr>
          <a:xfrm>
            <a:off x="5704540" y="5919248"/>
            <a:ext cx="6629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Fine-Tuned Wave-U-Net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6E379-10ED-2649-EF7C-21EAA48C890E}"/>
              </a:ext>
            </a:extLst>
          </p:cNvPr>
          <p:cNvSpPr txBox="1"/>
          <p:nvPr/>
        </p:nvSpPr>
        <p:spPr>
          <a:xfrm>
            <a:off x="1053548" y="8315493"/>
            <a:ext cx="6261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*</a:t>
            </a:r>
            <a:r>
              <a:rPr lang="en-US" sz="2400" dirty="0" err="1">
                <a:solidFill>
                  <a:schemeClr val="bg2"/>
                </a:solidFill>
              </a:rPr>
              <a:t>Upsampling</a:t>
            </a:r>
            <a:r>
              <a:rPr lang="en-US" sz="2400" dirty="0">
                <a:solidFill>
                  <a:schemeClr val="bg2"/>
                </a:solidFill>
              </a:rPr>
              <a:t> and </a:t>
            </a:r>
            <a:r>
              <a:rPr lang="en-US" sz="2400" dirty="0" err="1">
                <a:solidFill>
                  <a:schemeClr val="bg2"/>
                </a:solidFill>
              </a:rPr>
              <a:t>Downsampling</a:t>
            </a:r>
            <a:endParaRPr lang="en-US" sz="2400" dirty="0"/>
          </a:p>
        </p:txBody>
      </p:sp>
      <p:pic>
        <p:nvPicPr>
          <p:cNvPr id="11" name="mixture">
            <a:hlinkClick r:id="" action="ppaction://media"/>
            <a:extLst>
              <a:ext uri="{FF2B5EF4-FFF2-40B4-BE49-F238E27FC236}">
                <a16:creationId xmlns:a16="http://schemas.microsoft.com/office/drawing/2014/main" id="{B954C871-3D4F-6794-C674-7A516AED0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47124" y="5173355"/>
            <a:ext cx="609600" cy="609600"/>
          </a:xfrm>
          <a:prstGeom prst="rect">
            <a:avLst/>
          </a:prstGeom>
        </p:spPr>
      </p:pic>
      <p:pic>
        <p:nvPicPr>
          <p:cNvPr id="12" name="mixture">
            <a:hlinkClick r:id="" action="ppaction://media"/>
            <a:extLst>
              <a:ext uri="{FF2B5EF4-FFF2-40B4-BE49-F238E27FC236}">
                <a16:creationId xmlns:a16="http://schemas.microsoft.com/office/drawing/2014/main" id="{8DFDA0B0-1D65-A36A-F7A3-13397181A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4016" y="8949412"/>
            <a:ext cx="609600" cy="609600"/>
          </a:xfrm>
          <a:prstGeom prst="rect">
            <a:avLst/>
          </a:prstGeom>
        </p:spPr>
      </p:pic>
      <p:pic>
        <p:nvPicPr>
          <p:cNvPr id="13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754E5D45-0782-793A-EA22-CE99CDD944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194157" y="5177488"/>
            <a:ext cx="609600" cy="609600"/>
          </a:xfrm>
          <a:prstGeom prst="rect">
            <a:avLst/>
          </a:prstGeom>
        </p:spPr>
      </p:pic>
      <p:pic>
        <p:nvPicPr>
          <p:cNvPr id="14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801F0822-8AED-98E5-660F-91EC3551064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194157" y="86446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3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 txBox="1"/>
          <p:nvPr/>
        </p:nvSpPr>
        <p:spPr>
          <a:xfrm>
            <a:off x="517520" y="77335"/>
            <a:ext cx="1648567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9000" dirty="0">
                <a:latin typeface="Archivo Black"/>
                <a:ea typeface="Archivo Black"/>
                <a:cs typeface="Archivo Black"/>
                <a:sym typeface="Archivo Black"/>
              </a:rPr>
              <a:t>Robustness Check</a:t>
            </a:r>
          </a:p>
        </p:txBody>
      </p:sp>
      <p:cxnSp>
        <p:nvCxnSpPr>
          <p:cNvPr id="690" name="Google Shape;690;p34"/>
          <p:cNvCxnSpPr>
            <a:cxnSpLocks/>
          </p:cNvCxnSpPr>
          <p:nvPr/>
        </p:nvCxnSpPr>
        <p:spPr>
          <a:xfrm>
            <a:off x="522514" y="1696746"/>
            <a:ext cx="10312052" cy="0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7D759-C8BB-B54F-F9C5-4E065AAB5424}"/>
              </a:ext>
            </a:extLst>
          </p:cNvPr>
          <p:cNvSpPr txBox="1"/>
          <p:nvPr/>
        </p:nvSpPr>
        <p:spPr>
          <a:xfrm>
            <a:off x="265188" y="2136353"/>
            <a:ext cx="131128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Performed SNR robustness check using the 20dB fine-tuned model on test data generated with lower SNR levels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groups test size is roughly five minutes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Across the board increase in SNR values, indicating the model is robust to varying levels of background noise.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1710B-700F-A368-6D75-F6ED299100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080115"/>
            <a:ext cx="18241467" cy="3507974"/>
          </a:xfrm>
          <a:prstGeom prst="rect">
            <a:avLst/>
          </a:prstGeom>
        </p:spPr>
      </p:pic>
      <p:pic>
        <p:nvPicPr>
          <p:cNvPr id="2" name="mixture">
            <a:hlinkClick r:id="" action="ppaction://media"/>
            <a:extLst>
              <a:ext uri="{FF2B5EF4-FFF2-40B4-BE49-F238E27FC236}">
                <a16:creationId xmlns:a16="http://schemas.microsoft.com/office/drawing/2014/main" id="{789C1928-7380-778C-ADEA-B561FD4BE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5188" y="8283289"/>
            <a:ext cx="609600" cy="609600"/>
          </a:xfrm>
          <a:prstGeom prst="rect">
            <a:avLst/>
          </a:prstGeom>
        </p:spPr>
      </p:pic>
      <p:pic>
        <p:nvPicPr>
          <p:cNvPr id="3" name="mixture">
            <a:hlinkClick r:id="" action="ppaction://media"/>
            <a:extLst>
              <a:ext uri="{FF2B5EF4-FFF2-40B4-BE49-F238E27FC236}">
                <a16:creationId xmlns:a16="http://schemas.microsoft.com/office/drawing/2014/main" id="{81C35A2F-ED8E-6446-836D-E58DC2F427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5873" y="8892889"/>
            <a:ext cx="609600" cy="609600"/>
          </a:xfrm>
          <a:prstGeom prst="rect">
            <a:avLst/>
          </a:prstGeom>
        </p:spPr>
      </p:pic>
      <p:pic>
        <p:nvPicPr>
          <p:cNvPr id="6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BBB5D5BF-6D2F-88A6-D91E-686ACAD4E7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407383" y="8283289"/>
            <a:ext cx="609600" cy="609600"/>
          </a:xfrm>
          <a:prstGeom prst="rect">
            <a:avLst/>
          </a:prstGeom>
        </p:spPr>
      </p:pic>
      <p:pic>
        <p:nvPicPr>
          <p:cNvPr id="7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E387E44A-B46A-32E0-6843-183988B3DB2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407383" y="8882242"/>
            <a:ext cx="609600" cy="609600"/>
          </a:xfrm>
          <a:prstGeom prst="rect">
            <a:avLst/>
          </a:prstGeom>
        </p:spPr>
      </p:pic>
      <p:pic>
        <p:nvPicPr>
          <p:cNvPr id="8" name="mixture">
            <a:hlinkClick r:id="" action="ppaction://media"/>
            <a:extLst>
              <a:ext uri="{FF2B5EF4-FFF2-40B4-BE49-F238E27FC236}">
                <a16:creationId xmlns:a16="http://schemas.microsoft.com/office/drawing/2014/main" id="{1844A785-CD09-B06F-1466-F467818168E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5188" y="9502489"/>
            <a:ext cx="609600" cy="609600"/>
          </a:xfrm>
          <a:prstGeom prst="rect">
            <a:avLst/>
          </a:prstGeom>
        </p:spPr>
      </p:pic>
      <p:pic>
        <p:nvPicPr>
          <p:cNvPr id="9" name="mixture_vocals">
            <a:hlinkClick r:id="" action="ppaction://media"/>
            <a:extLst>
              <a:ext uri="{FF2B5EF4-FFF2-40B4-BE49-F238E27FC236}">
                <a16:creationId xmlns:a16="http://schemas.microsoft.com/office/drawing/2014/main" id="{5D9BFCA9-E255-5A30-90F1-434A81DEE37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407383" y="95067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4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4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909</Words>
  <Application>Microsoft Office PowerPoint</Application>
  <PresentationFormat>מותאם אישית</PresentationFormat>
  <Paragraphs>77</Paragraphs>
  <Slides>14</Slides>
  <Notes>14</Notes>
  <HiddenSlides>0</HiddenSlides>
  <MMClips>10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9" baseType="lpstr">
      <vt:lpstr>Calibri</vt:lpstr>
      <vt:lpstr>Arial</vt:lpstr>
      <vt:lpstr>Roboto</vt:lpstr>
      <vt:lpstr>Archivo Black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Yuval</dc:creator>
  <cp:lastModifiedBy>Yuval Sheinin</cp:lastModifiedBy>
  <cp:revision>108</cp:revision>
  <dcterms:modified xsi:type="dcterms:W3CDTF">2024-05-07T18:31:48Z</dcterms:modified>
</cp:coreProperties>
</file>